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10"/>
  </p:notesMasterIdLst>
  <p:sldIdLst>
    <p:sldId id="256" r:id="rId2"/>
    <p:sldId id="271" r:id="rId3"/>
    <p:sldId id="270" r:id="rId4"/>
    <p:sldId id="273" r:id="rId5"/>
    <p:sldId id="272" r:id="rId6"/>
    <p:sldId id="274" r:id="rId7"/>
    <p:sldId id="268" r:id="rId8"/>
    <p:sldId id="26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712" autoAdjust="0"/>
  </p:normalViewPr>
  <p:slideViewPr>
    <p:cSldViewPr snapToGrid="0">
      <p:cViewPr varScale="1">
        <p:scale>
          <a:sx n="101" d="100"/>
          <a:sy n="101" d="100"/>
        </p:scale>
        <p:origin x="93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8676FE-6FF1-4808-9A46-6721FAD6F48A}" type="datetimeFigureOut">
              <a:rPr lang="en-US" smtClean="0"/>
              <a:t>12/10/23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DF2C7B-D1BD-4D4F-A204-2C7BAAD41EB4}" type="slidenum">
              <a:rPr lang="en-US" smtClean="0"/>
              <a:t>‹#›</a:t>
            </a:fld>
            <a:endParaRPr lang="en-US"/>
          </a:p>
        </p:txBody>
      </p:sp>
    </p:spTree>
    <p:extLst>
      <p:ext uri="{BB962C8B-B14F-4D97-AF65-F5344CB8AC3E}">
        <p14:creationId xmlns:p14="http://schemas.microsoft.com/office/powerpoint/2010/main" val="9572985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DF2C7B-D1BD-4D4F-A204-2C7BAAD41EB4}" type="slidenum">
              <a:rPr lang="en-US" smtClean="0"/>
              <a:t>3</a:t>
            </a:fld>
            <a:endParaRPr lang="en-US"/>
          </a:p>
        </p:txBody>
      </p:sp>
    </p:spTree>
    <p:extLst>
      <p:ext uri="{BB962C8B-B14F-4D97-AF65-F5344CB8AC3E}">
        <p14:creationId xmlns:p14="http://schemas.microsoft.com/office/powerpoint/2010/main" val="36987205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12/10/23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766244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12/10/23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3745430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12/10/23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1297982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12/10/23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07964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12/10/23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269709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F5EFC49-13BF-473E-B568-C061B6EFC2EC}" type="datetimeFigureOut">
              <a:rPr lang="en-US" smtClean="0"/>
              <a:t>12/10/23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79386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F5EFC49-13BF-473E-B568-C061B6EFC2EC}" type="datetimeFigureOut">
              <a:rPr lang="en-US" smtClean="0"/>
              <a:t>12/10/23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16300188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12/10/23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494623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12/10/23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213282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5EFC49-13BF-473E-B568-C061B6EFC2EC}" type="datetimeFigureOut">
              <a:rPr lang="en-US" smtClean="0"/>
              <a:t>12/10/23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3445203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5EFC49-13BF-473E-B568-C061B6EFC2EC}" type="datetimeFigureOut">
              <a:rPr lang="en-US" smtClean="0"/>
              <a:t>12/10/23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787953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F5EFC49-13BF-473E-B568-C061B6EFC2EC}" type="datetimeFigureOut">
              <a:rPr lang="en-US" smtClean="0"/>
              <a:t>12/10/23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454486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5EFC49-13BF-473E-B568-C061B6EFC2EC}" type="datetimeFigureOut">
              <a:rPr lang="en-US" smtClean="0"/>
              <a:t>12/10/23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4222653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5EFC49-13BF-473E-B568-C061B6EFC2EC}" type="datetimeFigureOut">
              <a:rPr lang="en-US" smtClean="0"/>
              <a:t>12/10/23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1913154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5EFC49-13BF-473E-B568-C061B6EFC2EC}" type="datetimeFigureOut">
              <a:rPr lang="en-US" smtClean="0"/>
              <a:t>12/10/23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24166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12/10/23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529280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5EFC49-13BF-473E-B568-C061B6EFC2EC}" type="datetimeFigureOut">
              <a:rPr lang="en-US" smtClean="0"/>
              <a:t>12/10/23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8F57E-88A7-4435-AC24-B97F043F1B3A}" type="slidenum">
              <a:rPr lang="en-US" smtClean="0"/>
              <a:t>‹#›</a:t>
            </a:fld>
            <a:endParaRPr lang="en-US"/>
          </a:p>
        </p:txBody>
      </p:sp>
    </p:spTree>
    <p:extLst>
      <p:ext uri="{BB962C8B-B14F-4D97-AF65-F5344CB8AC3E}">
        <p14:creationId xmlns:p14="http://schemas.microsoft.com/office/powerpoint/2010/main" val="2945122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AF5EFC49-13BF-473E-B568-C061B6EFC2EC}" type="datetimeFigureOut">
              <a:rPr lang="en-US" smtClean="0"/>
              <a:t>12/10/23</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138F57E-88A7-4435-AC24-B97F043F1B3A}" type="slidenum">
              <a:rPr lang="en-US" smtClean="0"/>
              <a:t>‹#›</a:t>
            </a:fld>
            <a:endParaRPr lang="en-US"/>
          </a:p>
        </p:txBody>
      </p:sp>
    </p:spTree>
    <p:extLst>
      <p:ext uri="{BB962C8B-B14F-4D97-AF65-F5344CB8AC3E}">
        <p14:creationId xmlns:p14="http://schemas.microsoft.com/office/powerpoint/2010/main" val="3825836680"/>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microsoft.com/office/2007/relationships/media" Target="../media/media4.mp4"/><Relationship Id="rId7" Type="http://schemas.openxmlformats.org/officeDocument/2006/relationships/image" Target="../media/image13.png"/><Relationship Id="rId2" Type="http://schemas.microsoft.com/office/2007/relationships/media" Target="../media/media3.mp4"/><Relationship Id="rId1" Type="http://schemas.openxmlformats.org/officeDocument/2006/relationships/video" Target="NULL" TargetMode="Externa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5.mp4"/><Relationship Id="rId1" Type="http://schemas.openxmlformats.org/officeDocument/2006/relationships/video" Target="NULL" TargetMode="Externa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tone wall with a moon in the background&#10;&#10;Description automatically generated">
            <a:extLst>
              <a:ext uri="{FF2B5EF4-FFF2-40B4-BE49-F238E27FC236}">
                <a16:creationId xmlns:a16="http://schemas.microsoft.com/office/drawing/2014/main" id="{CE124B54-D02C-233B-FB30-A78B98A8FC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32313AD-92C8-ADE8-07C5-611C10497CFE}"/>
              </a:ext>
            </a:extLst>
          </p:cNvPr>
          <p:cNvSpPr>
            <a:spLocks noGrp="1"/>
          </p:cNvSpPr>
          <p:nvPr>
            <p:ph type="ctrTitle"/>
          </p:nvPr>
        </p:nvSpPr>
        <p:spPr>
          <a:xfrm>
            <a:off x="1524000" y="489775"/>
            <a:ext cx="9144000" cy="3311044"/>
          </a:xfrm>
          <a:noFill/>
          <a:ln>
            <a:noFill/>
          </a:ln>
        </p:spPr>
        <p:style>
          <a:lnRef idx="0">
            <a:scrgbClr r="0" g="0" b="0"/>
          </a:lnRef>
          <a:fillRef idx="0">
            <a:scrgbClr r="0" g="0" b="0"/>
          </a:fillRef>
          <a:effectRef idx="0">
            <a:scrgbClr r="0" g="0" b="0"/>
          </a:effectRef>
          <a:fontRef idx="minor">
            <a:schemeClr val="lt1"/>
          </a:fontRef>
        </p:style>
        <p:txBody>
          <a:bodyPr>
            <a:normAutofit/>
          </a:bodyPr>
          <a:lstStyle/>
          <a:p>
            <a:r>
              <a:rPr lang="en-US" dirty="0">
                <a:solidFill>
                  <a:schemeClr val="tx1">
                    <a:lumMod val="75000"/>
                  </a:schemeClr>
                </a:solidFill>
                <a:effectLst>
                  <a:outerShdw blurRad="38100" dist="38100" dir="2700000" algn="tl">
                    <a:srgbClr val="000000">
                      <a:alpha val="43137"/>
                    </a:srgbClr>
                  </a:outerShdw>
                </a:effectLst>
              </a:rPr>
              <a:t>Blade of the Lost: </a:t>
            </a:r>
            <a:br>
              <a:rPr lang="en-US" dirty="0">
                <a:solidFill>
                  <a:schemeClr val="tx1">
                    <a:lumMod val="75000"/>
                  </a:schemeClr>
                </a:solidFill>
                <a:effectLst>
                  <a:outerShdw blurRad="38100" dist="38100" dir="2700000" algn="tl">
                    <a:srgbClr val="000000">
                      <a:alpha val="43137"/>
                    </a:srgbClr>
                  </a:outerShdw>
                </a:effectLst>
              </a:rPr>
            </a:br>
            <a:r>
              <a:rPr lang="en-US" dirty="0">
                <a:solidFill>
                  <a:schemeClr val="tx1">
                    <a:lumMod val="75000"/>
                  </a:schemeClr>
                </a:solidFill>
                <a:effectLst>
                  <a:outerShdw blurRad="38100" dist="38100" dir="2700000" algn="tl">
                    <a:srgbClr val="000000">
                      <a:alpha val="43137"/>
                    </a:srgbClr>
                  </a:outerShdw>
                </a:effectLst>
              </a:rPr>
              <a:t>The Silent Survivor</a:t>
            </a:r>
            <a:br>
              <a:rPr lang="en-US" dirty="0">
                <a:solidFill>
                  <a:schemeClr val="tx1">
                    <a:lumMod val="75000"/>
                  </a:schemeClr>
                </a:solidFill>
                <a:effectLst>
                  <a:outerShdw blurRad="38100" dist="38100" dir="2700000" algn="tl">
                    <a:srgbClr val="000000">
                      <a:alpha val="43137"/>
                    </a:srgbClr>
                  </a:outerShdw>
                </a:effectLst>
              </a:rPr>
            </a:br>
            <a:br>
              <a:rPr lang="en-US" dirty="0">
                <a:solidFill>
                  <a:schemeClr val="tx1">
                    <a:lumMod val="75000"/>
                  </a:schemeClr>
                </a:solidFill>
                <a:effectLst>
                  <a:outerShdw blurRad="38100" dist="38100" dir="2700000" algn="tl">
                    <a:srgbClr val="000000">
                      <a:alpha val="43137"/>
                    </a:srgbClr>
                  </a:outerShdw>
                </a:effectLst>
              </a:rPr>
            </a:br>
            <a:r>
              <a:rPr lang="en-US" dirty="0"/>
              <a:t>Progress Report 3:</a:t>
            </a:r>
            <a:endParaRPr lang="en-US" dirty="0">
              <a:solidFill>
                <a:schemeClr val="tx1">
                  <a:lumMod val="75000"/>
                </a:schemeClr>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ED5432CD-3D6B-CB5C-6011-4B8FFCB7C4D1}"/>
              </a:ext>
            </a:extLst>
          </p:cNvPr>
          <p:cNvSpPr>
            <a:spLocks noGrp="1"/>
          </p:cNvSpPr>
          <p:nvPr>
            <p:ph type="subTitle" idx="1"/>
          </p:nvPr>
        </p:nvSpPr>
        <p:spPr>
          <a:xfrm>
            <a:off x="5867400" y="5196397"/>
            <a:ext cx="6269736" cy="1655762"/>
          </a:xfrm>
          <a:noFill/>
          <a:ln>
            <a:noFill/>
          </a:ln>
        </p:spPr>
        <p:style>
          <a:lnRef idx="0">
            <a:scrgbClr r="0" g="0" b="0"/>
          </a:lnRef>
          <a:fillRef idx="0">
            <a:scrgbClr r="0" g="0" b="0"/>
          </a:fillRef>
          <a:effectRef idx="0">
            <a:scrgbClr r="0" g="0" b="0"/>
          </a:effectRef>
          <a:fontRef idx="minor">
            <a:schemeClr val="lt1"/>
          </a:fontRef>
        </p:style>
        <p:txBody>
          <a:bodyPr>
            <a:normAutofit fontScale="85000" lnSpcReduction="20000"/>
          </a:bodyPr>
          <a:lstStyle/>
          <a:p>
            <a:pPr algn="r"/>
            <a:r>
              <a:rPr lang="en-US" dirty="0">
                <a:solidFill>
                  <a:schemeClr val="tx1">
                    <a:lumMod val="75000"/>
                  </a:schemeClr>
                </a:solidFill>
                <a:effectLst>
                  <a:outerShdw blurRad="38100" dist="38100" dir="2700000" algn="tl">
                    <a:srgbClr val="000000">
                      <a:alpha val="43137"/>
                    </a:srgbClr>
                  </a:outerShdw>
                </a:effectLst>
              </a:rPr>
              <a:t>Developers: Josef </a:t>
            </a:r>
            <a:r>
              <a:rPr lang="en-US" dirty="0" err="1">
                <a:solidFill>
                  <a:schemeClr val="tx1">
                    <a:lumMod val="75000"/>
                  </a:schemeClr>
                </a:solidFill>
                <a:effectLst>
                  <a:outerShdw blurRad="38100" dist="38100" dir="2700000" algn="tl">
                    <a:srgbClr val="000000">
                      <a:alpha val="43137"/>
                    </a:srgbClr>
                  </a:outerShdw>
                </a:effectLst>
              </a:rPr>
              <a:t>Bacík</a:t>
            </a:r>
            <a:r>
              <a:rPr lang="en-US" dirty="0">
                <a:solidFill>
                  <a:schemeClr val="tx1">
                    <a:lumMod val="75000"/>
                  </a:schemeClr>
                </a:solidFill>
                <a:effectLst>
                  <a:outerShdw blurRad="38100" dist="38100" dir="2700000" algn="tl">
                    <a:srgbClr val="000000">
                      <a:alpha val="43137"/>
                    </a:srgbClr>
                  </a:outerShdw>
                </a:effectLst>
              </a:rPr>
              <a:t> (312553801) and Eduin Hernandez (</a:t>
            </a:r>
            <a:r>
              <a:rPr lang="zh-TW" altLang="en-US" dirty="0">
                <a:solidFill>
                  <a:schemeClr val="tx1">
                    <a:lumMod val="75000"/>
                  </a:schemeClr>
                </a:solidFill>
                <a:effectLst>
                  <a:outerShdw blurRad="38100" dist="38100" dir="2700000" algn="tl">
                    <a:srgbClr val="000000">
                      <a:alpha val="43137"/>
                    </a:srgbClr>
                  </a:outerShdw>
                </a:effectLst>
              </a:rPr>
              <a:t>艾德文 </a:t>
            </a:r>
            <a:r>
              <a:rPr lang="en-US" altLang="zh-TW" dirty="0">
                <a:solidFill>
                  <a:schemeClr val="tx1">
                    <a:lumMod val="75000"/>
                  </a:schemeClr>
                </a:solidFill>
                <a:effectLst>
                  <a:outerShdw blurRad="38100" dist="38100" dir="2700000" algn="tl">
                    <a:srgbClr val="000000">
                      <a:alpha val="43137"/>
                    </a:srgbClr>
                  </a:outerShdw>
                </a:effectLst>
              </a:rPr>
              <a:t>- </a:t>
            </a:r>
            <a:r>
              <a:rPr lang="en-US" dirty="0">
                <a:solidFill>
                  <a:schemeClr val="tx1">
                    <a:lumMod val="75000"/>
                  </a:schemeClr>
                </a:solidFill>
                <a:effectLst>
                  <a:outerShdw blurRad="38100" dist="38100" dir="2700000" algn="tl">
                    <a:srgbClr val="000000">
                      <a:alpha val="43137"/>
                    </a:srgbClr>
                  </a:outerShdw>
                </a:effectLst>
              </a:rPr>
              <a:t>0860828</a:t>
            </a:r>
            <a:r>
              <a:rPr lang="en-US" altLang="zh-TW" dirty="0">
                <a:solidFill>
                  <a:schemeClr val="tx1">
                    <a:lumMod val="75000"/>
                  </a:schemeClr>
                </a:solidFill>
                <a:effectLst>
                  <a:outerShdw blurRad="38100" dist="38100" dir="2700000" algn="tl">
                    <a:srgbClr val="000000">
                      <a:alpha val="43137"/>
                    </a:srgbClr>
                  </a:outerShdw>
                </a:effectLst>
              </a:rPr>
              <a:t>)</a:t>
            </a:r>
          </a:p>
          <a:p>
            <a:pPr algn="r"/>
            <a:r>
              <a:rPr lang="en-US" altLang="zh-TW" dirty="0">
                <a:solidFill>
                  <a:schemeClr val="tx1">
                    <a:lumMod val="75000"/>
                  </a:schemeClr>
                </a:solidFill>
                <a:effectLst>
                  <a:outerShdw blurRad="38100" dist="38100" dir="2700000" algn="tl">
                    <a:srgbClr val="000000">
                      <a:alpha val="43137"/>
                    </a:srgbClr>
                  </a:outerShdw>
                </a:effectLst>
              </a:rPr>
              <a:t>Group #19</a:t>
            </a:r>
          </a:p>
          <a:p>
            <a:pPr algn="r"/>
            <a:r>
              <a:rPr lang="en-US" dirty="0">
                <a:solidFill>
                  <a:schemeClr val="tx1">
                    <a:lumMod val="75000"/>
                  </a:schemeClr>
                </a:solidFill>
                <a:effectLst>
                  <a:outerShdw blurRad="38100" dist="38100" dir="2700000" algn="tl">
                    <a:srgbClr val="000000">
                      <a:alpha val="43137"/>
                    </a:srgbClr>
                  </a:outerShdw>
                </a:effectLst>
              </a:rPr>
              <a:t>Instructor: </a:t>
            </a:r>
            <a:r>
              <a:rPr lang="zh-TW" altLang="en-US" dirty="0">
                <a:solidFill>
                  <a:schemeClr val="tx1">
                    <a:lumMod val="75000"/>
                  </a:schemeClr>
                </a:solidFill>
                <a:effectLst>
                  <a:outerShdw blurRad="38100" dist="38100" dir="2700000" algn="tl">
                    <a:srgbClr val="000000">
                      <a:alpha val="43137"/>
                    </a:srgbClr>
                  </a:outerShdw>
                </a:effectLst>
              </a:rPr>
              <a:t>黃世強</a:t>
            </a:r>
            <a:endParaRPr lang="en-US" dirty="0">
              <a:solidFill>
                <a:schemeClr val="tx1">
                  <a:lumMod val="75000"/>
                </a:schemeClr>
              </a:solidFill>
              <a:effectLst>
                <a:outerShdw blurRad="38100" dist="38100" dir="2700000" algn="tl">
                  <a:srgbClr val="000000">
                    <a:alpha val="43137"/>
                  </a:srgbClr>
                </a:outerShdw>
              </a:effectLst>
            </a:endParaRPr>
          </a:p>
        </p:txBody>
      </p:sp>
      <p:sp>
        <p:nvSpPr>
          <p:cNvPr id="8" name="TextBox 7">
            <a:extLst>
              <a:ext uri="{FF2B5EF4-FFF2-40B4-BE49-F238E27FC236}">
                <a16:creationId xmlns:a16="http://schemas.microsoft.com/office/drawing/2014/main" id="{6858782F-4BB5-25AF-B875-B318032E2CB7}"/>
              </a:ext>
            </a:extLst>
          </p:cNvPr>
          <p:cNvSpPr txBox="1"/>
          <p:nvPr/>
        </p:nvSpPr>
        <p:spPr>
          <a:xfrm>
            <a:off x="0" y="6530094"/>
            <a:ext cx="3849624" cy="307777"/>
          </a:xfrm>
          <a:prstGeom prst="rect">
            <a:avLst/>
          </a:prstGeom>
          <a:noFill/>
        </p:spPr>
        <p:txBody>
          <a:bodyPr wrap="square" rtlCol="0">
            <a:spAutoFit/>
          </a:bodyPr>
          <a:lstStyle/>
          <a:p>
            <a:r>
              <a:rPr lang="en-US" sz="1400" dirty="0">
                <a:solidFill>
                  <a:schemeClr val="bg1">
                    <a:lumMod val="95000"/>
                  </a:schemeClr>
                </a:solidFill>
              </a:rPr>
              <a:t>https://wallpapersafari.com/w/Ppzkj5</a:t>
            </a:r>
          </a:p>
        </p:txBody>
      </p:sp>
    </p:spTree>
    <p:extLst>
      <p:ext uri="{BB962C8B-B14F-4D97-AF65-F5344CB8AC3E}">
        <p14:creationId xmlns:p14="http://schemas.microsoft.com/office/powerpoint/2010/main" val="3237416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7AC06-7152-E836-E309-1A265D188408}"/>
              </a:ext>
            </a:extLst>
          </p:cNvPr>
          <p:cNvSpPr>
            <a:spLocks noGrp="1"/>
          </p:cNvSpPr>
          <p:nvPr>
            <p:ph type="title"/>
          </p:nvPr>
        </p:nvSpPr>
        <p:spPr/>
        <p:txBody>
          <a:bodyPr/>
          <a:lstStyle/>
          <a:p>
            <a:r>
              <a:rPr lang="en-US" dirty="0"/>
              <a:t>Base Enemy Class</a:t>
            </a:r>
          </a:p>
        </p:txBody>
      </p:sp>
      <p:pic>
        <p:nvPicPr>
          <p:cNvPr id="8" name="Picture 7">
            <a:extLst>
              <a:ext uri="{FF2B5EF4-FFF2-40B4-BE49-F238E27FC236}">
                <a16:creationId xmlns:a16="http://schemas.microsoft.com/office/drawing/2014/main" id="{3024BFCF-2C46-F527-DBFA-AFDA12576057}"/>
              </a:ext>
            </a:extLst>
          </p:cNvPr>
          <p:cNvPicPr>
            <a:picLocks noChangeAspect="1"/>
          </p:cNvPicPr>
          <p:nvPr/>
        </p:nvPicPr>
        <p:blipFill>
          <a:blip r:embed="rId2"/>
          <a:stretch>
            <a:fillRect/>
          </a:stretch>
        </p:blipFill>
        <p:spPr>
          <a:xfrm>
            <a:off x="3724274" y="1615049"/>
            <a:ext cx="3833813" cy="1658924"/>
          </a:xfrm>
          <a:prstGeom prst="rect">
            <a:avLst/>
          </a:prstGeom>
        </p:spPr>
      </p:pic>
      <p:pic>
        <p:nvPicPr>
          <p:cNvPr id="10" name="Picture 9">
            <a:extLst>
              <a:ext uri="{FF2B5EF4-FFF2-40B4-BE49-F238E27FC236}">
                <a16:creationId xmlns:a16="http://schemas.microsoft.com/office/drawing/2014/main" id="{0D8BA42B-F749-93BA-D6B8-9217E0CB9194}"/>
              </a:ext>
            </a:extLst>
          </p:cNvPr>
          <p:cNvPicPr>
            <a:picLocks noChangeAspect="1"/>
          </p:cNvPicPr>
          <p:nvPr/>
        </p:nvPicPr>
        <p:blipFill>
          <a:blip r:embed="rId3"/>
          <a:stretch>
            <a:fillRect/>
          </a:stretch>
        </p:blipFill>
        <p:spPr>
          <a:xfrm>
            <a:off x="6619202" y="2878827"/>
            <a:ext cx="4876800" cy="1219200"/>
          </a:xfrm>
          <a:prstGeom prst="rect">
            <a:avLst/>
          </a:prstGeom>
        </p:spPr>
      </p:pic>
      <p:pic>
        <p:nvPicPr>
          <p:cNvPr id="12" name="Picture 11">
            <a:extLst>
              <a:ext uri="{FF2B5EF4-FFF2-40B4-BE49-F238E27FC236}">
                <a16:creationId xmlns:a16="http://schemas.microsoft.com/office/drawing/2014/main" id="{8EE425C0-8EE7-31EF-A8E9-FAD939046114}"/>
              </a:ext>
            </a:extLst>
          </p:cNvPr>
          <p:cNvPicPr>
            <a:picLocks noChangeAspect="1"/>
          </p:cNvPicPr>
          <p:nvPr/>
        </p:nvPicPr>
        <p:blipFill>
          <a:blip r:embed="rId4"/>
          <a:stretch>
            <a:fillRect/>
          </a:stretch>
        </p:blipFill>
        <p:spPr>
          <a:xfrm>
            <a:off x="436104" y="2833675"/>
            <a:ext cx="4090988" cy="1445747"/>
          </a:xfrm>
          <a:prstGeom prst="rect">
            <a:avLst/>
          </a:prstGeom>
        </p:spPr>
      </p:pic>
      <p:cxnSp>
        <p:nvCxnSpPr>
          <p:cNvPr id="14" name="Connector: Elbow 13">
            <a:extLst>
              <a:ext uri="{FF2B5EF4-FFF2-40B4-BE49-F238E27FC236}">
                <a16:creationId xmlns:a16="http://schemas.microsoft.com/office/drawing/2014/main" id="{31DEB66F-7445-547C-2E3C-4F9944E0927A}"/>
              </a:ext>
            </a:extLst>
          </p:cNvPr>
          <p:cNvCxnSpPr>
            <a:cxnSpLocks/>
            <a:stCxn id="8" idx="3"/>
            <a:endCxn id="10" idx="0"/>
          </p:cNvCxnSpPr>
          <p:nvPr/>
        </p:nvCxnSpPr>
        <p:spPr>
          <a:xfrm>
            <a:off x="7558087" y="2444511"/>
            <a:ext cx="1499515" cy="434316"/>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Connector: Elbow 16">
            <a:extLst>
              <a:ext uri="{FF2B5EF4-FFF2-40B4-BE49-F238E27FC236}">
                <a16:creationId xmlns:a16="http://schemas.microsoft.com/office/drawing/2014/main" id="{3395639F-DB80-23DF-74CB-284234782A8F}"/>
              </a:ext>
            </a:extLst>
          </p:cNvPr>
          <p:cNvCxnSpPr>
            <a:cxnSpLocks/>
            <a:stCxn id="8" idx="1"/>
            <a:endCxn id="12" idx="0"/>
          </p:cNvCxnSpPr>
          <p:nvPr/>
        </p:nvCxnSpPr>
        <p:spPr>
          <a:xfrm rot="10800000" flipV="1">
            <a:off x="2481598" y="2444511"/>
            <a:ext cx="1242676" cy="389164"/>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sp>
        <p:nvSpPr>
          <p:cNvPr id="20" name="TextBox 19">
            <a:extLst>
              <a:ext uri="{FF2B5EF4-FFF2-40B4-BE49-F238E27FC236}">
                <a16:creationId xmlns:a16="http://schemas.microsoft.com/office/drawing/2014/main" id="{E3D64BAF-B57F-E26E-54D5-57987812F923}"/>
              </a:ext>
            </a:extLst>
          </p:cNvPr>
          <p:cNvSpPr txBox="1"/>
          <p:nvPr/>
        </p:nvSpPr>
        <p:spPr>
          <a:xfrm>
            <a:off x="584539" y="2343337"/>
            <a:ext cx="2283619" cy="523220"/>
          </a:xfrm>
          <a:prstGeom prst="rect">
            <a:avLst/>
          </a:prstGeom>
          <a:noFill/>
        </p:spPr>
        <p:txBody>
          <a:bodyPr wrap="square" rtlCol="0">
            <a:spAutoFit/>
          </a:bodyPr>
          <a:lstStyle/>
          <a:p>
            <a:r>
              <a:rPr lang="en-US" sz="2800" b="1" dirty="0"/>
              <a:t>CAPSULE</a:t>
            </a:r>
          </a:p>
        </p:txBody>
      </p:sp>
      <p:sp>
        <p:nvSpPr>
          <p:cNvPr id="21" name="TextBox 20">
            <a:extLst>
              <a:ext uri="{FF2B5EF4-FFF2-40B4-BE49-F238E27FC236}">
                <a16:creationId xmlns:a16="http://schemas.microsoft.com/office/drawing/2014/main" id="{5E1118B3-0DCB-5539-48A0-AC3E26985FC1}"/>
              </a:ext>
            </a:extLst>
          </p:cNvPr>
          <p:cNvSpPr txBox="1"/>
          <p:nvPr/>
        </p:nvSpPr>
        <p:spPr>
          <a:xfrm>
            <a:off x="9068585" y="2414292"/>
            <a:ext cx="1783038" cy="523220"/>
          </a:xfrm>
          <a:prstGeom prst="rect">
            <a:avLst/>
          </a:prstGeom>
          <a:noFill/>
        </p:spPr>
        <p:txBody>
          <a:bodyPr wrap="square" rtlCol="0">
            <a:spAutoFit/>
          </a:bodyPr>
          <a:lstStyle/>
          <a:p>
            <a:r>
              <a:rPr lang="en-US" sz="2800" b="1" dirty="0"/>
              <a:t>Zombie</a:t>
            </a:r>
          </a:p>
        </p:txBody>
      </p:sp>
      <p:pic>
        <p:nvPicPr>
          <p:cNvPr id="26" name="Picture 25">
            <a:extLst>
              <a:ext uri="{FF2B5EF4-FFF2-40B4-BE49-F238E27FC236}">
                <a16:creationId xmlns:a16="http://schemas.microsoft.com/office/drawing/2014/main" id="{274A9C77-EF9E-572F-4FEF-9898A3FB56F3}"/>
              </a:ext>
            </a:extLst>
          </p:cNvPr>
          <p:cNvPicPr>
            <a:picLocks noChangeAspect="1"/>
          </p:cNvPicPr>
          <p:nvPr/>
        </p:nvPicPr>
        <p:blipFill>
          <a:blip r:embed="rId5"/>
          <a:stretch>
            <a:fillRect/>
          </a:stretch>
        </p:blipFill>
        <p:spPr>
          <a:xfrm>
            <a:off x="7331385" y="4010456"/>
            <a:ext cx="3936171" cy="2399112"/>
          </a:xfrm>
          <a:prstGeom prst="rect">
            <a:avLst/>
          </a:prstGeom>
        </p:spPr>
      </p:pic>
      <p:pic>
        <p:nvPicPr>
          <p:cNvPr id="32" name="Picture 31">
            <a:extLst>
              <a:ext uri="{FF2B5EF4-FFF2-40B4-BE49-F238E27FC236}">
                <a16:creationId xmlns:a16="http://schemas.microsoft.com/office/drawing/2014/main" id="{A646B8DC-3131-53F4-A85C-85B4065A3FDE}"/>
              </a:ext>
            </a:extLst>
          </p:cNvPr>
          <p:cNvPicPr>
            <a:picLocks noChangeAspect="1"/>
          </p:cNvPicPr>
          <p:nvPr/>
        </p:nvPicPr>
        <p:blipFill>
          <a:blip r:embed="rId6"/>
          <a:stretch>
            <a:fillRect/>
          </a:stretch>
        </p:blipFill>
        <p:spPr>
          <a:xfrm>
            <a:off x="3378850" y="4054759"/>
            <a:ext cx="2193949" cy="2354809"/>
          </a:xfrm>
          <a:prstGeom prst="rect">
            <a:avLst/>
          </a:prstGeom>
        </p:spPr>
      </p:pic>
      <p:sp>
        <p:nvSpPr>
          <p:cNvPr id="34" name="TextBox 33">
            <a:extLst>
              <a:ext uri="{FF2B5EF4-FFF2-40B4-BE49-F238E27FC236}">
                <a16:creationId xmlns:a16="http://schemas.microsoft.com/office/drawing/2014/main" id="{24C25EC6-945B-4785-0640-4C6FC5AA5B06}"/>
              </a:ext>
            </a:extLst>
          </p:cNvPr>
          <p:cNvSpPr txBox="1"/>
          <p:nvPr/>
        </p:nvSpPr>
        <p:spPr>
          <a:xfrm>
            <a:off x="924444" y="5325070"/>
            <a:ext cx="3276601" cy="923330"/>
          </a:xfrm>
          <a:prstGeom prst="rect">
            <a:avLst/>
          </a:prstGeom>
          <a:noFill/>
        </p:spPr>
        <p:txBody>
          <a:bodyPr wrap="square">
            <a:spAutoFit/>
          </a:bodyPr>
          <a:lstStyle/>
          <a:p>
            <a:r>
              <a:rPr lang="en-US" dirty="0"/>
              <a:t>Attack Features</a:t>
            </a:r>
          </a:p>
          <a:p>
            <a:pPr lvl="1"/>
            <a:r>
              <a:rPr lang="en-US" dirty="0"/>
              <a:t>Close Range Shot</a:t>
            </a:r>
          </a:p>
          <a:p>
            <a:pPr lvl="1"/>
            <a:r>
              <a:rPr lang="en-US" dirty="0"/>
              <a:t>Self-Destruct Explosion</a:t>
            </a:r>
          </a:p>
        </p:txBody>
      </p:sp>
      <p:sp>
        <p:nvSpPr>
          <p:cNvPr id="36" name="TextBox 35">
            <a:extLst>
              <a:ext uri="{FF2B5EF4-FFF2-40B4-BE49-F238E27FC236}">
                <a16:creationId xmlns:a16="http://schemas.microsoft.com/office/drawing/2014/main" id="{7B7614ED-A25E-A9BA-78D7-88A92D91601F}"/>
              </a:ext>
            </a:extLst>
          </p:cNvPr>
          <p:cNvSpPr txBox="1"/>
          <p:nvPr/>
        </p:nvSpPr>
        <p:spPr>
          <a:xfrm>
            <a:off x="6820684" y="5242951"/>
            <a:ext cx="2236918" cy="923330"/>
          </a:xfrm>
          <a:prstGeom prst="rect">
            <a:avLst/>
          </a:prstGeom>
          <a:noFill/>
        </p:spPr>
        <p:txBody>
          <a:bodyPr wrap="square">
            <a:spAutoFit/>
          </a:bodyPr>
          <a:lstStyle/>
          <a:p>
            <a:r>
              <a:rPr lang="en-US" dirty="0"/>
              <a:t>Attack Features</a:t>
            </a:r>
          </a:p>
          <a:p>
            <a:pPr lvl="1"/>
            <a:r>
              <a:rPr lang="en-US" dirty="0"/>
              <a:t>Arm Swing</a:t>
            </a:r>
          </a:p>
          <a:p>
            <a:pPr lvl="1"/>
            <a:r>
              <a:rPr lang="en-US" dirty="0"/>
              <a:t>Bite</a:t>
            </a:r>
          </a:p>
        </p:txBody>
      </p:sp>
    </p:spTree>
    <p:extLst>
      <p:ext uri="{BB962C8B-B14F-4D97-AF65-F5344CB8AC3E}">
        <p14:creationId xmlns:p14="http://schemas.microsoft.com/office/powerpoint/2010/main" val="800696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6989E-76B6-E1D9-27CD-74D282B24F28}"/>
              </a:ext>
            </a:extLst>
          </p:cNvPr>
          <p:cNvSpPr>
            <a:spLocks noGrp="1"/>
          </p:cNvSpPr>
          <p:nvPr>
            <p:ph type="title"/>
          </p:nvPr>
        </p:nvSpPr>
        <p:spPr/>
        <p:txBody>
          <a:bodyPr/>
          <a:lstStyle/>
          <a:p>
            <a:r>
              <a:rPr lang="en-US" dirty="0"/>
              <a:t>New Enemies - </a:t>
            </a:r>
            <a:r>
              <a:rPr lang="en-US" dirty="0" err="1"/>
              <a:t>ZOmbie</a:t>
            </a:r>
            <a:endParaRPr lang="en-US" dirty="0"/>
          </a:p>
        </p:txBody>
      </p:sp>
      <p:pic>
        <p:nvPicPr>
          <p:cNvPr id="16" name="Picture 15" descr="A screenshot of a video game&#10;&#10;Description automatically generated">
            <a:extLst>
              <a:ext uri="{FF2B5EF4-FFF2-40B4-BE49-F238E27FC236}">
                <a16:creationId xmlns:a16="http://schemas.microsoft.com/office/drawing/2014/main" id="{5661A27F-0505-F9FC-1AF5-0304AD450D7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2748" y="1638319"/>
            <a:ext cx="5749027" cy="3581361"/>
          </a:xfrm>
          <a:prstGeom prst="rect">
            <a:avLst/>
          </a:prstGeom>
        </p:spPr>
      </p:pic>
      <p:pic>
        <p:nvPicPr>
          <p:cNvPr id="8" name="Record_2023_12_10_22_11_42_770">
            <a:hlinkClick r:id="" action="ppaction://media"/>
            <a:extLst>
              <a:ext uri="{FF2B5EF4-FFF2-40B4-BE49-F238E27FC236}">
                <a16:creationId xmlns:a16="http://schemas.microsoft.com/office/drawing/2014/main" id="{04FBE3D3-0756-9674-EED5-98792ECB0A3B}"/>
              </a:ext>
            </a:extLst>
          </p:cNvPr>
          <p:cNvPicPr>
            <a:picLocks noChangeAspect="1"/>
          </p:cNvPicPr>
          <p:nvPr>
            <a:videoFile r:link="rId1"/>
            <p:extLst>
              <p:ext uri="{DAA4B4D4-6D71-4841-9C94-3DE7FCFB9230}">
                <p14:media xmlns:p14="http://schemas.microsoft.com/office/powerpoint/2010/main" r:embed="rId2">
                  <p14:trim st="8271" end="13923"/>
                </p14:media>
              </p:ext>
            </p:extLst>
          </p:nvPr>
        </p:nvPicPr>
        <p:blipFill>
          <a:blip r:embed="rId6"/>
          <a:stretch>
            <a:fillRect/>
          </a:stretch>
        </p:blipFill>
        <p:spPr>
          <a:xfrm>
            <a:off x="5790681" y="2859846"/>
            <a:ext cx="5867400" cy="3695700"/>
          </a:xfrm>
          <a:prstGeom prst="rect">
            <a:avLst/>
          </a:prstGeom>
        </p:spPr>
      </p:pic>
    </p:spTree>
    <p:extLst>
      <p:ext uri="{BB962C8B-B14F-4D97-AF65-F5344CB8AC3E}">
        <p14:creationId xmlns:p14="http://schemas.microsoft.com/office/powerpoint/2010/main" val="63315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54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vol="95455">
                <p:cTn id="12" fill="hold" display="0">
                  <p:stCondLst>
                    <p:cond delay="indefinite"/>
                  </p:stCondLst>
                </p:cTn>
                <p:tgtEl>
                  <p:spTgt spid="8"/>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665C9-EBDD-EFB5-7DB1-7532DC10AC25}"/>
              </a:ext>
            </a:extLst>
          </p:cNvPr>
          <p:cNvSpPr>
            <a:spLocks noGrp="1"/>
          </p:cNvSpPr>
          <p:nvPr>
            <p:ph type="title"/>
          </p:nvPr>
        </p:nvSpPr>
        <p:spPr/>
        <p:txBody>
          <a:bodyPr/>
          <a:lstStyle/>
          <a:p>
            <a:r>
              <a:rPr lang="en-US" dirty="0"/>
              <a:t>Zombie Animations</a:t>
            </a:r>
          </a:p>
        </p:txBody>
      </p:sp>
      <p:pic>
        <p:nvPicPr>
          <p:cNvPr id="4" name="Record_2023_12_10_22_28_22_726">
            <a:hlinkClick r:id="" action="ppaction://media"/>
            <a:extLst>
              <a:ext uri="{FF2B5EF4-FFF2-40B4-BE49-F238E27FC236}">
                <a16:creationId xmlns:a16="http://schemas.microsoft.com/office/drawing/2014/main" id="{D0614AE0-A25D-F030-A1A8-6237865D486B}"/>
              </a:ext>
            </a:extLst>
          </p:cNvPr>
          <p:cNvPicPr>
            <a:picLocks noGrp="1" noChangeAspect="1"/>
          </p:cNvPicPr>
          <p:nvPr>
            <p:ph idx="1"/>
            <a:videoFile r:link="rId1"/>
            <p:extLst>
              <p:ext uri="{DAA4B4D4-6D71-4841-9C94-3DE7FCFB9230}">
                <p14:media xmlns:p14="http://schemas.microsoft.com/office/powerpoint/2010/main" r:embed="rId2">
                  <p14:trim st="11767" end="8781"/>
                </p14:media>
              </p:ext>
            </p:extLst>
          </p:nvPr>
        </p:nvPicPr>
        <p:blipFill>
          <a:blip r:embed="rId4"/>
          <a:stretch>
            <a:fillRect/>
          </a:stretch>
        </p:blipFill>
        <p:spPr>
          <a:xfrm>
            <a:off x="1852612" y="1514475"/>
            <a:ext cx="8015287" cy="5048590"/>
          </a:xfrm>
        </p:spPr>
      </p:pic>
    </p:spTree>
    <p:extLst>
      <p:ext uri="{BB962C8B-B14F-4D97-AF65-F5344CB8AC3E}">
        <p14:creationId xmlns:p14="http://schemas.microsoft.com/office/powerpoint/2010/main" val="92632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7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2FD43-87CB-F58D-D99E-96ACFB827C10}"/>
              </a:ext>
            </a:extLst>
          </p:cNvPr>
          <p:cNvSpPr>
            <a:spLocks noGrp="1"/>
          </p:cNvSpPr>
          <p:nvPr>
            <p:ph type="title"/>
          </p:nvPr>
        </p:nvSpPr>
        <p:spPr/>
        <p:txBody>
          <a:bodyPr/>
          <a:lstStyle/>
          <a:p>
            <a:r>
              <a:rPr lang="en-US" dirty="0"/>
              <a:t>NEW Enemy </a:t>
            </a:r>
            <a:r>
              <a:rPr lang="en-US" dirty="0" err="1"/>
              <a:t>SOunDS</a:t>
            </a:r>
            <a:endParaRPr lang="en-US" dirty="0"/>
          </a:p>
        </p:txBody>
      </p:sp>
      <p:pic>
        <p:nvPicPr>
          <p:cNvPr id="5" name="Picture 4">
            <a:extLst>
              <a:ext uri="{FF2B5EF4-FFF2-40B4-BE49-F238E27FC236}">
                <a16:creationId xmlns:a16="http://schemas.microsoft.com/office/drawing/2014/main" id="{50B7AC72-B1C6-A0CA-59EC-3F4A2098B2C3}"/>
              </a:ext>
            </a:extLst>
          </p:cNvPr>
          <p:cNvPicPr>
            <a:picLocks noChangeAspect="1"/>
          </p:cNvPicPr>
          <p:nvPr/>
        </p:nvPicPr>
        <p:blipFill>
          <a:blip r:embed="rId5"/>
          <a:stretch>
            <a:fillRect/>
          </a:stretch>
        </p:blipFill>
        <p:spPr>
          <a:xfrm>
            <a:off x="6720351" y="1787111"/>
            <a:ext cx="4686300" cy="1571625"/>
          </a:xfrm>
          <a:prstGeom prst="rect">
            <a:avLst/>
          </a:prstGeom>
        </p:spPr>
      </p:pic>
      <p:pic>
        <p:nvPicPr>
          <p:cNvPr id="7" name="Picture 6">
            <a:extLst>
              <a:ext uri="{FF2B5EF4-FFF2-40B4-BE49-F238E27FC236}">
                <a16:creationId xmlns:a16="http://schemas.microsoft.com/office/drawing/2014/main" id="{696BD13C-157A-0AB3-A701-3BEA2F759348}"/>
              </a:ext>
            </a:extLst>
          </p:cNvPr>
          <p:cNvPicPr>
            <a:picLocks noChangeAspect="1"/>
          </p:cNvPicPr>
          <p:nvPr/>
        </p:nvPicPr>
        <p:blipFill>
          <a:blip r:embed="rId6"/>
          <a:stretch>
            <a:fillRect/>
          </a:stretch>
        </p:blipFill>
        <p:spPr>
          <a:xfrm>
            <a:off x="1271177" y="4922080"/>
            <a:ext cx="4648200" cy="1924050"/>
          </a:xfrm>
          <a:prstGeom prst="rect">
            <a:avLst/>
          </a:prstGeom>
        </p:spPr>
      </p:pic>
      <p:pic>
        <p:nvPicPr>
          <p:cNvPr id="8" name="Record_2023_12_10_22_34_53_931">
            <a:hlinkClick r:id="" action="ppaction://media"/>
            <a:extLst>
              <a:ext uri="{FF2B5EF4-FFF2-40B4-BE49-F238E27FC236}">
                <a16:creationId xmlns:a16="http://schemas.microsoft.com/office/drawing/2014/main" id="{A3961302-509D-93D3-758F-559013D65029}"/>
              </a:ext>
            </a:extLst>
          </p:cNvPr>
          <p:cNvPicPr>
            <a:picLocks noChangeAspect="1"/>
          </p:cNvPicPr>
          <p:nvPr>
            <a:videoFile r:link="rId1"/>
            <p:extLst>
              <p:ext uri="{DAA4B4D4-6D71-4841-9C94-3DE7FCFB9230}">
                <p14:media xmlns:p14="http://schemas.microsoft.com/office/powerpoint/2010/main" r:embed="rId2">
                  <p14:trim st="14123" end="5324"/>
                </p14:media>
              </p:ext>
            </p:extLst>
          </p:nvPr>
        </p:nvPicPr>
        <p:blipFill>
          <a:blip r:embed="rId7"/>
          <a:stretch>
            <a:fillRect/>
          </a:stretch>
        </p:blipFill>
        <p:spPr>
          <a:xfrm>
            <a:off x="774700" y="1629514"/>
            <a:ext cx="5501670" cy="3465619"/>
          </a:xfrm>
          <a:prstGeom prst="rect">
            <a:avLst/>
          </a:prstGeom>
        </p:spPr>
      </p:pic>
      <p:pic>
        <p:nvPicPr>
          <p:cNvPr id="9" name="Record_2023_12_10_22_37_22_452">
            <a:hlinkClick r:id="" action="ppaction://media"/>
            <a:extLst>
              <a:ext uri="{FF2B5EF4-FFF2-40B4-BE49-F238E27FC236}">
                <a16:creationId xmlns:a16="http://schemas.microsoft.com/office/drawing/2014/main" id="{EB88042E-2954-3227-01C9-9145C2C0E62C}"/>
              </a:ext>
            </a:extLst>
          </p:cNvPr>
          <p:cNvPicPr>
            <a:picLocks noChangeAspect="1"/>
          </p:cNvPicPr>
          <p:nvPr>
            <a:videoFile r:link="rId1"/>
            <p:extLst>
              <p:ext uri="{DAA4B4D4-6D71-4841-9C94-3DE7FCFB9230}">
                <p14:media xmlns:p14="http://schemas.microsoft.com/office/powerpoint/2010/main" r:embed="rId3">
                  <p14:trim st="7721" end="7068"/>
                </p14:media>
              </p:ext>
            </p:extLst>
          </p:nvPr>
        </p:nvPicPr>
        <p:blipFill>
          <a:blip r:embed="rId8"/>
          <a:stretch>
            <a:fillRect/>
          </a:stretch>
        </p:blipFill>
        <p:spPr>
          <a:xfrm>
            <a:off x="6495834" y="3209925"/>
            <a:ext cx="5036445" cy="3172564"/>
          </a:xfrm>
          <a:prstGeom prst="rect">
            <a:avLst/>
          </a:prstGeom>
        </p:spPr>
      </p:pic>
    </p:spTree>
    <p:extLst>
      <p:ext uri="{BB962C8B-B14F-4D97-AF65-F5344CB8AC3E}">
        <p14:creationId xmlns:p14="http://schemas.microsoft.com/office/powerpoint/2010/main" val="5416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36" fill="hold"/>
                                        <p:tgtEl>
                                          <p:spTgt spid="8"/>
                                        </p:tgtEl>
                                      </p:cBhvr>
                                    </p:cmd>
                                  </p:childTnLst>
                                </p:cTn>
                              </p:par>
                            </p:childTnLst>
                          </p:cTn>
                        </p:par>
                        <p:par>
                          <p:cTn id="7" fill="hold">
                            <p:stCondLst>
                              <p:cond delay="5236"/>
                            </p:stCondLst>
                            <p:childTnLst>
                              <p:par>
                                <p:cTn id="8" presetID="1" presetClass="mediacall" presetSubtype="0" fill="hold" nodeType="afterEffect">
                                  <p:stCondLst>
                                    <p:cond delay="0"/>
                                  </p:stCondLst>
                                  <p:childTnLst>
                                    <p:cmd type="call" cmd="playFrom(0.0)">
                                      <p:cBhvr>
                                        <p:cTn id="9" dur="1391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8"/>
                </p:tgtEl>
              </p:cMediaNode>
            </p:video>
            <p:seq concurrent="1" nextAc="seek">
              <p:cTn id="11" restart="whenNotActive" fill="hold" evtFilter="cancelBubble" nodeType="interactiveSeq">
                <p:stCondLst>
                  <p:cond evt="onClick" delay="0">
                    <p:tgtEl>
                      <p:spTgt spid="8"/>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8"/>
                                        </p:tgtEl>
                                      </p:cBhvr>
                                    </p:cmd>
                                  </p:childTnLst>
                                </p:cTn>
                              </p:par>
                            </p:childTnLst>
                          </p:cTn>
                        </p:par>
                      </p:childTnLst>
                    </p:cTn>
                  </p:par>
                </p:childTnLst>
              </p:cTn>
              <p:nextCondLst>
                <p:cond evt="onClick" delay="0">
                  <p:tgtEl>
                    <p:spTgt spid="8"/>
                  </p:tgtEl>
                </p:cond>
              </p:nextCondLst>
            </p:seq>
            <p:video>
              <p:cMediaNode vol="80000">
                <p:cTn id="16" fill="hold" display="0">
                  <p:stCondLst>
                    <p:cond delay="indefinite"/>
                  </p:stCondLst>
                </p:cTn>
                <p:tgtEl>
                  <p:spTgt spid="9"/>
                </p:tgtEl>
              </p:cMediaNode>
            </p:video>
            <p:seq concurrent="1" nextAc="seek">
              <p:cTn id="17" restart="whenNotActive" fill="hold" evtFilter="cancelBubble" nodeType="interactiveSeq">
                <p:stCondLst>
                  <p:cond evt="onClick" delay="0">
                    <p:tgtEl>
                      <p:spTgt spid="9"/>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A45B5-F756-7AD4-D5C7-3F7330D634C3}"/>
              </a:ext>
            </a:extLst>
          </p:cNvPr>
          <p:cNvSpPr>
            <a:spLocks noGrp="1"/>
          </p:cNvSpPr>
          <p:nvPr>
            <p:ph type="title"/>
          </p:nvPr>
        </p:nvSpPr>
        <p:spPr/>
        <p:txBody>
          <a:bodyPr/>
          <a:lstStyle/>
          <a:p>
            <a:r>
              <a:rPr lang="en-US" dirty="0"/>
              <a:t>New </a:t>
            </a:r>
            <a:r>
              <a:rPr lang="en-US" dirty="0" err="1"/>
              <a:t>Behaviour</a:t>
            </a:r>
            <a:r>
              <a:rPr lang="en-US" dirty="0"/>
              <a:t> Features</a:t>
            </a:r>
          </a:p>
        </p:txBody>
      </p:sp>
      <p:sp>
        <p:nvSpPr>
          <p:cNvPr id="3" name="Content Placeholder 2">
            <a:extLst>
              <a:ext uri="{FF2B5EF4-FFF2-40B4-BE49-F238E27FC236}">
                <a16:creationId xmlns:a16="http://schemas.microsoft.com/office/drawing/2014/main" id="{441B8426-7BA7-14FF-245F-4C3C2958C8FF}"/>
              </a:ext>
            </a:extLst>
          </p:cNvPr>
          <p:cNvSpPr>
            <a:spLocks noGrp="1"/>
          </p:cNvSpPr>
          <p:nvPr>
            <p:ph idx="1"/>
          </p:nvPr>
        </p:nvSpPr>
        <p:spPr>
          <a:xfrm>
            <a:off x="514350" y="3010464"/>
            <a:ext cx="4182080" cy="2152086"/>
          </a:xfrm>
        </p:spPr>
        <p:txBody>
          <a:bodyPr/>
          <a:lstStyle/>
          <a:p>
            <a:r>
              <a:rPr lang="en-US" dirty="0"/>
              <a:t>No Player Detection on Occlusion</a:t>
            </a:r>
          </a:p>
          <a:p>
            <a:r>
              <a:rPr lang="en-US" dirty="0"/>
              <a:t>Movement Direction Memory</a:t>
            </a:r>
          </a:p>
          <a:p>
            <a:r>
              <a:rPr lang="en-US" dirty="0"/>
              <a:t>Player Location Memory</a:t>
            </a:r>
          </a:p>
        </p:txBody>
      </p:sp>
      <p:pic>
        <p:nvPicPr>
          <p:cNvPr id="6" name="Record_2023_12_10_22_56_54_191">
            <a:hlinkClick r:id="" action="ppaction://media"/>
            <a:extLst>
              <a:ext uri="{FF2B5EF4-FFF2-40B4-BE49-F238E27FC236}">
                <a16:creationId xmlns:a16="http://schemas.microsoft.com/office/drawing/2014/main" id="{5157D872-7844-8C89-9CCD-21039641864A}"/>
              </a:ext>
            </a:extLst>
          </p:cNvPr>
          <p:cNvPicPr>
            <a:picLocks noChangeAspect="1"/>
          </p:cNvPicPr>
          <p:nvPr>
            <a:videoFile r:link="rId1"/>
            <p:extLst>
              <p:ext uri="{DAA4B4D4-6D71-4841-9C94-3DE7FCFB9230}">
                <p14:media xmlns:p14="http://schemas.microsoft.com/office/powerpoint/2010/main" r:embed="rId2">
                  <p14:trim st="8661" end="7826"/>
                </p14:media>
              </p:ext>
            </p:extLst>
          </p:nvPr>
        </p:nvPicPr>
        <p:blipFill>
          <a:blip r:embed="rId4"/>
          <a:stretch>
            <a:fillRect/>
          </a:stretch>
        </p:blipFill>
        <p:spPr>
          <a:xfrm>
            <a:off x="4775200" y="1732125"/>
            <a:ext cx="6902450" cy="4348000"/>
          </a:xfrm>
          <a:prstGeom prst="rect">
            <a:avLst/>
          </a:prstGeom>
        </p:spPr>
      </p:pic>
    </p:spTree>
    <p:extLst>
      <p:ext uri="{BB962C8B-B14F-4D97-AF65-F5344CB8AC3E}">
        <p14:creationId xmlns:p14="http://schemas.microsoft.com/office/powerpoint/2010/main" val="1521650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3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32BD23F-1AC5-A0AC-5470-241A1F03901F}"/>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40243251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F184-769F-3F90-E694-21749D6AE2A6}"/>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13D58B2F-33B7-CBEB-BF1F-8D8B128F7BB7}"/>
              </a:ext>
            </a:extLst>
          </p:cNvPr>
          <p:cNvSpPr>
            <a:spLocks noGrp="1"/>
          </p:cNvSpPr>
          <p:nvPr>
            <p:ph idx="1"/>
          </p:nvPr>
        </p:nvSpPr>
        <p:spPr/>
        <p:txBody>
          <a:bodyPr/>
          <a:lstStyle/>
          <a:p>
            <a:pPr marL="0" marR="0"/>
            <a:r>
              <a:rPr lang="en-US" sz="1800" dirty="0">
                <a:effectLst/>
                <a:latin typeface="Times New Roman" panose="02020603050405020304" pitchFamily="18" charset="0"/>
                <a:ea typeface="Times New Roman" panose="02020603050405020304" pitchFamily="18" charset="0"/>
              </a:rPr>
              <a:t>I invite you to step into a world of mystery and danger, where you, the player, find yourself in the most peculiar predicament. Awaken in a place that defies your understanding, devoid of any memories or knowledge about who you are or how you got there. The world around you is a chaotic, hostile landscape, teeming with bizarre and menacing creatures, each shrouded in its own enigma.</a:t>
            </a:r>
          </a:p>
          <a:p>
            <a:pPr marL="0" marR="0"/>
            <a:r>
              <a:rPr lang="en-US" sz="1800" dirty="0">
                <a:effectLst/>
                <a:latin typeface="Times New Roman" panose="02020603050405020304" pitchFamily="18" charset="0"/>
                <a:ea typeface="Times New Roman" panose="02020603050405020304" pitchFamily="18" charset="0"/>
              </a:rPr>
              <a:t>Armed with a mysterious sword and an unyielding determination to survive, your journey unfolds through relentless battles against these nightmarish foes. As you defeat your adversaries, uncover hidden relics, and gain newfound abilities, you empower yourself on this enigmatic quest. Each step into the unknown brings you closer to unraveling the mysteries of this world.</a:t>
            </a:r>
          </a:p>
          <a:p>
            <a:pPr marL="0" marR="0"/>
            <a:r>
              <a:rPr lang="en-US" sz="1800" dirty="0">
                <a:effectLst/>
                <a:latin typeface="Times New Roman" panose="02020603050405020304" pitchFamily="18" charset="0"/>
                <a:ea typeface="Times New Roman" panose="02020603050405020304" pitchFamily="18" charset="0"/>
              </a:rPr>
              <a:t>"Blade of the Lost: The Silent Survivor" is an epic adventure that challenges your combat skills, where survival is not just a choice but an obsession.</a:t>
            </a:r>
          </a:p>
        </p:txBody>
      </p:sp>
    </p:spTree>
    <p:extLst>
      <p:ext uri="{BB962C8B-B14F-4D97-AF65-F5344CB8AC3E}">
        <p14:creationId xmlns:p14="http://schemas.microsoft.com/office/powerpoint/2010/main" val="309496492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461</TotalTime>
  <Words>264</Words>
  <Application>Microsoft Office PowerPoint</Application>
  <PresentationFormat>Widescreen</PresentationFormat>
  <Paragraphs>27</Paragraphs>
  <Slides>8</Slides>
  <Notes>1</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Bookman Old Style</vt:lpstr>
      <vt:lpstr>Calibri</vt:lpstr>
      <vt:lpstr>Rockwell</vt:lpstr>
      <vt:lpstr>Times New Roman</vt:lpstr>
      <vt:lpstr>Damask</vt:lpstr>
      <vt:lpstr>Blade of the Lost:  The Silent Survivor  Progress Report 3:</vt:lpstr>
      <vt:lpstr>Base Enemy Class</vt:lpstr>
      <vt:lpstr>New Enemies - ZOmbie</vt:lpstr>
      <vt:lpstr>Zombie Animations</vt:lpstr>
      <vt:lpstr>NEW Enemy SOunDS</vt:lpstr>
      <vt:lpstr>New Behaviour Features</vt:lpstr>
      <vt:lpstr>THANK YOU!</vt:lpstr>
      <vt:lpstr>Introduction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Blade of the Lost:  The Silent Survivor</dc:title>
  <dc:creator>Eduin E. Hernandez</dc:creator>
  <cp:lastModifiedBy>Eduin E. Hernandez</cp:lastModifiedBy>
  <cp:revision>20</cp:revision>
  <dcterms:created xsi:type="dcterms:W3CDTF">2023-10-22T14:11:38Z</dcterms:created>
  <dcterms:modified xsi:type="dcterms:W3CDTF">2023-12-10T15:01:27Z</dcterms:modified>
</cp:coreProperties>
</file>

<file path=docProps/thumbnail.jpeg>
</file>